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315" r:id="rId6"/>
    <p:sldId id="337" r:id="rId7"/>
    <p:sldId id="338" r:id="rId8"/>
    <p:sldId id="335" r:id="rId9"/>
    <p:sldId id="316" r:id="rId10"/>
    <p:sldId id="317" r:id="rId11"/>
    <p:sldId id="312" r:id="rId12"/>
    <p:sldId id="256" r:id="rId13"/>
    <p:sldId id="323" r:id="rId14"/>
    <p:sldId id="321" r:id="rId15"/>
    <p:sldId id="318" r:id="rId16"/>
    <p:sldId id="340" r:id="rId17"/>
    <p:sldId id="325" r:id="rId18"/>
    <p:sldId id="326" r:id="rId19"/>
    <p:sldId id="327" r:id="rId20"/>
    <p:sldId id="331" r:id="rId21"/>
    <p:sldId id="339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896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69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88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62BC-7226-E33E-BA1B-0234F4306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46A0FE-AD57-9035-F302-A84E422C0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788BF-7D17-D9DD-6067-D34A2F81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6933-0149-4FFA-882F-FAB4BF40CFC1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A6F09E-F925-3E51-5E18-A93F3900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BD557-1FE9-141C-7DA7-A29CB42F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F8FE-2C9B-4B43-BB55-7901093C1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965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25595-BC2B-301A-0646-9CFF77F5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DFF545-E7FA-64D7-7CD8-759065E73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41AB6-461C-5B3A-5593-9EF11DCE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6933-0149-4FFA-882F-FAB4BF40CFC1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85DFF3-7B9E-F032-BFCB-3499EF2C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4F5D5E-4CDE-818B-0D3A-F12A9EB1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F8FE-2C9B-4B43-BB55-7901093C1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249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2655E-014F-C764-2F68-DAFDBEF1F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022A9C-C955-2FBB-4F8E-36D091352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82ECC-5C2F-E7BA-5F88-818C880C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6933-0149-4FFA-882F-FAB4BF40CFC1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277C1C-6F06-EE79-9C50-4F8FA48A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2D47F-C37B-C7C4-D635-F30886D7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F8FE-2C9B-4B43-BB55-7901093C1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1069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D773C-ED4B-26FF-F4F2-2FBB124A6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31AE-F1EA-EBA9-C71D-5F5442179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0FF5D6-264C-CDCD-7012-F796A5922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1933AE-4BD3-11DB-0835-31060498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6933-0149-4FFA-882F-FAB4BF40CFC1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EC551-85EA-CBC3-E0F6-CF9E553F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7F3A2D-ACB3-28BB-69B9-46A96AB3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F8FE-2C9B-4B43-BB55-7901093C1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2511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C1442-4D25-239C-F811-B8C29D2FB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93C018-593D-C0E5-952D-4735B2F73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EC4E1E-54FB-A6AC-24BE-1C8887C9D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322820-D198-B2F7-6214-8506229CA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AF2FB2-BB0E-7D34-F009-3FB44EA8C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5159CF-450F-AA6F-A96A-6F628D05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6933-0149-4FFA-882F-FAB4BF40CFC1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C2C36C-2BCA-4F7A-36B6-D448CCD1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F0B3B7-57C2-8B66-534D-F5E11161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F8FE-2C9B-4B43-BB55-7901093C1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30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986C1-114B-EEC0-052B-C622F987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C63991-A0DA-70A0-EAC5-DA88C7DD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6933-0149-4FFA-882F-FAB4BF40CFC1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36B4AF-D33B-C968-D2D1-95F083C0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036894-8EFA-4C11-1F66-ABF6C866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F8FE-2C9B-4B43-BB55-7901093C1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194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79BDE4-D964-BDF5-FBB5-211D131C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6933-0149-4FFA-882F-FAB4BF40CFC1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DB6017-2092-9476-A214-4541F002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2B76B1-5D90-B6A9-5B4E-E86FE53E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F8FE-2C9B-4B43-BB55-7901093C1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936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C772A-D34C-7A98-FB18-41CE9757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F560C7-08C2-A3FE-AB6D-5C25B43E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D07A4C-F0BC-FBDD-A8F9-77957B09F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A5327-A535-9837-10DB-81A79D88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6933-0149-4FFA-882F-FAB4BF40CFC1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900114-F39C-5647-8330-DD43E840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01F4B7-4F91-4F3F-236A-6FB9C103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F8FE-2C9B-4B43-BB55-7901093C1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81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615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3C2D8-46B5-1659-B27C-F18B7B57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BD6599-0E27-E099-FE91-14490AA6A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677D2F-0DE4-8146-D169-09543C482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3FE721-5B33-4A54-9D76-1DA7E7EC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6933-0149-4FFA-882F-FAB4BF40CFC1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2866B6-39D8-F608-F29D-D5187B9D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F83A63-81E2-2C26-97B0-28EF7C27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F8FE-2C9B-4B43-BB55-7901093C1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07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AA224-A08B-1782-22D2-ED0EDD86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26F645-2624-F436-2EE4-DD515A0B5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582E2B-AC4C-551C-5CC8-C60DD4F4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6933-0149-4FFA-882F-FAB4BF40CFC1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30E014-01C4-B8E2-7B84-AF35D027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E4CF15-195E-3340-61FB-64B6B2BF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F8FE-2C9B-4B43-BB55-7901093C1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5590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9C598C-5634-1DC3-43EF-61882499C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43EAC-D1B8-DB0E-2F18-1D07F006D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860D32-BA28-C3C0-4DE3-435A9807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6933-0149-4FFA-882F-FAB4BF40CFC1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934243-7C4B-55CD-4C50-8383C5C8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AFC900-8515-78AF-AC6C-7A5972AD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F8FE-2C9B-4B43-BB55-7901093C1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8048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617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681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540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606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4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048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8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6853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4646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4646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4646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317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306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887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729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AE1DB-054E-FEB0-BD6E-0BB39F239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CE10EA-DDF6-5993-4A21-0B3A28AE1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F6D03-8470-4617-1522-DFC81933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F1DEB-2ACB-5780-9BFB-29721217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3B196-BC25-28E3-CE2B-14B367A5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335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96368-918F-8DE4-8206-6FF50D15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5637A-0BD4-5A42-9144-BF0189681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1C046-E81C-3A60-D481-EDC29AFE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0D0A7F-6BE4-F97D-BEBB-D7151371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8CB0CA-DF6D-8DEE-D9E1-6853768F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751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AFD14-3FED-D28A-5729-BB2D5D0B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232110-9D70-BFA4-FC36-E7E26E8AB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E6A9D-A0AF-DF66-EA52-40A14D4B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E950C2-34B8-4960-10BD-70A181D2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567B-F2BC-6EB6-6143-DCE831EB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4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F9351-AFF9-7556-3566-D96EB965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0C19FB-5DDF-9359-5D38-332928730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D09463-068D-BFBB-AA93-6C23B535C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8BF4C5-1E88-EE74-9B80-5F351780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D0C02-4EDF-51E0-32E5-47692D34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107F5F-0065-4B54-C981-A628E3BA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452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0335F-B15F-D071-C7E7-1171D58B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5FB8FB-8D53-5399-D6AA-5B6A7963B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A49FAC-2331-6122-D975-6092EE45C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824C46-B5EA-2385-ED88-58CCED687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242C1-9D81-3742-735B-7F9D2359A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FEFFAC-6F39-F9FA-E911-A1685A2E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CBC54C-8C65-647E-4757-590FCF64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FC77FF-784E-DB41-036A-12BFC7D0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89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D6BFE-B1DB-DBB0-6B51-D40675CC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833F4E-EB6D-F6F9-8415-9839D6D9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27D069-6C34-A296-B710-594E457F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DA7F46-4E44-1AED-678E-41670C22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66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504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91C980-C519-3038-6A9B-867944F9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FDBB70-158D-A8CB-2386-21F54FA9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B30431-39C0-37E9-E90D-5194AB66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849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D096-2D6A-F75B-3BC0-EA1B7431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4A48A-29FA-529A-F5B2-251EA832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F2E683-4E6D-F5F6-B7AB-06736BA0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4719F7-694B-3294-F538-81DC00D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10F467-510C-6985-E98D-7C11E2E5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C0180D-EE03-C7B8-CCE8-F6774F10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956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1C275-DC75-B898-63F1-F350A8FA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F0AC86-60D6-FB3E-467A-FB806100C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E24AF6-34E0-F519-4601-8A2B2B7EC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DAC7C2-74BA-F283-D587-30DA55AD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FDC906-4C37-8D4E-8A3A-E45073DB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C35A5A-7323-3836-C714-ADB6E06F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838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C45A2-FC54-14A3-3631-9AA2FAC6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C103D-A4D8-5D7A-D9F6-4A81B2B01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E1919-240C-FC25-1878-DA65B5ED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8A206-BE23-184C-D8C0-65E633C1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08E6D8-6693-F046-414C-008E321D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773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B6225-6045-2FC7-9041-CC96C14B1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920094-4A82-9E81-D690-DBE941E43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827A8-2679-2DFD-F5B7-20AC0146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A5A4B6-D7DD-CF9E-81D0-E263F6D2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61ED4D-74F8-96B3-87BD-6B4BC85F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328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AE1DB-054E-FEB0-BD6E-0BB39F239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CE10EA-DDF6-5993-4A21-0B3A28AE1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F6D03-8470-4617-1522-DFC81933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F1DEB-2ACB-5780-9BFB-29721217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3B196-BC25-28E3-CE2B-14B367A5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1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96368-918F-8DE4-8206-6FF50D15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25637A-0BD4-5A42-9144-BF0189681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21C046-E81C-3A60-D481-EDC29AFE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0D0A7F-6BE4-F97D-BEBB-D7151371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8CB0CA-DF6D-8DEE-D9E1-6853768F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991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AFD14-3FED-D28A-5729-BB2D5D0B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232110-9D70-BFA4-FC36-E7E26E8AB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4E6A9D-A0AF-DF66-EA52-40A14D4B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E950C2-34B8-4960-10BD-70A181D2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567B-F2BC-6EB6-6143-DCE831EB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316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F9351-AFF9-7556-3566-D96EB965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0C19FB-5DDF-9359-5D38-332928730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D09463-068D-BFBB-AA93-6C23B535C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8BF4C5-1E88-EE74-9B80-5F351780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D0C02-4EDF-51E0-32E5-47692D34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107F5F-0065-4B54-C981-A628E3BA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188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0335F-B15F-D071-C7E7-1171D58B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5FB8FB-8D53-5399-D6AA-5B6A7963B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A49FAC-2331-6122-D975-6092EE45C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824C46-B5EA-2385-ED88-58CCED687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242C1-9D81-3742-735B-7F9D2359A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FEFFAC-6F39-F9FA-E911-A1685A2E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CBC54C-8C65-647E-4757-590FCF64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FC77FF-784E-DB41-036A-12BFC7D0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4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2300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D6BFE-B1DB-DBB0-6B51-D40675CC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833F4E-EB6D-F6F9-8415-9839D6D9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27D069-6C34-A296-B710-594E457F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DA7F46-4E44-1AED-678E-41670C22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814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91C980-C519-3038-6A9B-867944F9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FDBB70-158D-A8CB-2386-21F54FA9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B30431-39C0-37E9-E90D-5194AB66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374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D096-2D6A-F75B-3BC0-EA1B7431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4A48A-29FA-529A-F5B2-251EA832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F2E683-4E6D-F5F6-B7AB-06736BA0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4719F7-694B-3294-F538-81DC00D2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10F467-510C-6985-E98D-7C11E2E5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C0180D-EE03-C7B8-CCE8-F6774F10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585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1C275-DC75-B898-63F1-F350A8FA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F0AC86-60D6-FB3E-467A-FB806100C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E24AF6-34E0-F519-4601-8A2B2B7EC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DAC7C2-74BA-F283-D587-30DA55AD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FDC906-4C37-8D4E-8A3A-E45073DB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C35A5A-7323-3836-C714-ADB6E06F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252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C45A2-FC54-14A3-3631-9AA2FAC6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C103D-A4D8-5D7A-D9F6-4A81B2B01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E1919-240C-FC25-1878-DA65B5ED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8A206-BE23-184C-D8C0-65E633C1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08E6D8-6693-F046-414C-008E321D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633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B6225-6045-2FC7-9041-CC96C14B1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920094-4A82-9E81-D690-DBE941E43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827A8-2679-2DFD-F5B7-20AC0146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A5A4B6-D7DD-CF9E-81D0-E263F6D2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61ED4D-74F8-96B3-87BD-6B4BC85F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6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41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782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0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4BA-1CDC-4B33-9289-8DA3CC0E355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73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864BA-1CDC-4B33-9289-8DA3CC0E355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4532-48DF-4AC2-92C6-3F2FDE5DF0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22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063C2B-5271-28CC-EE1E-E92C2A17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F8F2E3-3C86-9E9D-7D3C-BC3B46ED7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B48CFE-8167-BF43-E7E2-03DE1E36D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BB6933-0149-4FFA-882F-FAB4BF40CFC1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A1784D-3021-26A4-EB04-85110F2C6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5216FD-0946-A1E7-BD40-81650D118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15F8FE-2C9B-4B43-BB55-7901093C1B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24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AA00C-DF17-4042-B72B-9E6063CFA7B4}" type="datetimeFigureOut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C182F-4022-498B-A737-82140BB4D9EC}" type="slidenum">
              <a:rPr kumimoji="0" lang="es-MX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0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690254-287F-C82D-5BB0-BA8E6410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B847E4-103B-71C3-F38A-A8E578546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FDDE5-B6F2-2655-6BB2-F98DF75C2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B9EC1B-0B58-7FA6-9582-F905A2E0A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8CA21-95C5-C30B-285A-1B6693F4E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37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690254-287F-C82D-5BB0-BA8E6410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B847E4-103B-71C3-F38A-A8E578546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FDDE5-B6F2-2655-6BB2-F98DF75C2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C2DDB-5D44-4022-AE91-742B19B96AFD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07/04/2025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B9EC1B-0B58-7FA6-9582-F905A2E0A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8CA21-95C5-C30B-285A-1B6693F4E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D9C76-7DD1-4C05-981A-49E0B0F24603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17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00" y="1122363"/>
            <a:ext cx="8619678" cy="42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5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5" y="260081"/>
            <a:ext cx="7232071" cy="6597680"/>
          </a:xfrm>
        </p:spPr>
      </p:pic>
    </p:spTree>
    <p:extLst>
      <p:ext uri="{BB962C8B-B14F-4D97-AF65-F5344CB8AC3E}">
        <p14:creationId xmlns:p14="http://schemas.microsoft.com/office/powerpoint/2010/main" val="23669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95550" y="0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VISION- Centrada en la persona </a:t>
            </a:r>
            <a:endParaRPr kumimoji="0" lang="es-ES_tradnl" altLang="es-MX" sz="4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63750" y="1524001"/>
            <a:ext cx="2584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Percepción exterior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562600" y="765175"/>
            <a:ext cx="2971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Social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Institucional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Comunitaria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Familiar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Individual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95600" y="3581400"/>
            <a:ext cx="167640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Pasado</a:t>
            </a:r>
            <a:endParaRPr kumimoji="0" lang="es-ES_tradnl" altLang="es-MX" sz="3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077200" y="3505200"/>
            <a:ext cx="167640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Futuro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135188" y="5105401"/>
            <a:ext cx="26654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Percepción    interior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4005263"/>
            <a:ext cx="2590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Física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Sentimental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Racional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Emocional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Espiritual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3276600" y="3048000"/>
            <a:ext cx="6096000" cy="3581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altLang="es-MX" sz="3000" b="1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657600" y="11430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3657600" y="1143000"/>
            <a:ext cx="2667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6324600" y="1143000"/>
            <a:ext cx="23622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303839" y="3505200"/>
            <a:ext cx="2016125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Presente</a:t>
            </a:r>
          </a:p>
        </p:txBody>
      </p:sp>
    </p:spTree>
    <p:extLst>
      <p:ext uri="{BB962C8B-B14F-4D97-AF65-F5344CB8AC3E}">
        <p14:creationId xmlns:p14="http://schemas.microsoft.com/office/powerpoint/2010/main" val="39240355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95" y="515389"/>
            <a:ext cx="9589610" cy="5630360"/>
          </a:xfrm>
        </p:spPr>
      </p:pic>
    </p:spTree>
    <p:extLst>
      <p:ext uri="{BB962C8B-B14F-4D97-AF65-F5344CB8AC3E}">
        <p14:creationId xmlns:p14="http://schemas.microsoft.com/office/powerpoint/2010/main" val="80929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0BD51-BF22-AEFF-95C5-48F33C50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669" y="-254935"/>
            <a:ext cx="10058400" cy="1450757"/>
          </a:xfrm>
        </p:spPr>
        <p:txBody>
          <a:bodyPr/>
          <a:lstStyle/>
          <a:p>
            <a:r>
              <a:rPr lang="es-MX" dirty="0"/>
              <a:t>Prioridades de salud 2025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5A81A4-938A-D6B2-239B-E96490F98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9831" y="1195822"/>
            <a:ext cx="5429865" cy="48791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Para promover la salud: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a. responder al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cambio climático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una creciente amenaza para la salud en el siglo XXI;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b. abordar los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determinantes de la salud y la falta de políticas clave.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Para brindar salud: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a. promover el enfoque de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atención primaria de salud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para lograr una cobertura sanitaria universal;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b. mejorar la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cobertura de los servicios de salud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el cuidado financiero para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brechar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la inequidad y las desigualdades de género.</a:t>
            </a:r>
          </a:p>
          <a:p>
            <a:pPr marL="0" indent="0">
              <a:buNone/>
            </a:pPr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Para proteger la salud: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prevenir, mitigar y prepararse para los riesgos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para la salud derivados de todos los peligros;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b. Detectar rápidamente y mantener una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respuesta eficaz a todas las emergencias sanitarias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B55340-A219-E3BB-8D28-2E8340C5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62" y="1473595"/>
            <a:ext cx="3878910" cy="38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5933BA-3D65-26A1-C091-23F77A0E3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4332" y="877644"/>
            <a:ext cx="12897465" cy="5498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2025, México enfrenta riesgos de salud: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recortes presupuestales,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desabasto de medicamentos y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falta de acceso a servicios de salud.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D56F4D-E95F-E002-2224-188487B05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18047" y="2959275"/>
            <a:ext cx="8890820" cy="4351338"/>
          </a:xfrm>
        </p:spPr>
        <p:txBody>
          <a:bodyPr>
            <a:norm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INEGI reporta que las enfermedades que causaron más muertes en México en 2021 fueron:</a:t>
            </a:r>
          </a:p>
          <a:p>
            <a:pPr lvl="2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Enfermedades del corazón.</a:t>
            </a:r>
          </a:p>
          <a:p>
            <a:pPr lvl="2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</a:p>
          <a:p>
            <a:pPr lvl="2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Diabetes Mellitus.</a:t>
            </a:r>
          </a:p>
          <a:p>
            <a:pPr lvl="2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Tumores malignos.</a:t>
            </a:r>
          </a:p>
          <a:p>
            <a:pPr lvl="2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Influenza y neumonía.</a:t>
            </a:r>
          </a:p>
        </p:txBody>
      </p:sp>
    </p:spTree>
    <p:extLst>
      <p:ext uri="{BB962C8B-B14F-4D97-AF65-F5344CB8AC3E}">
        <p14:creationId xmlns:p14="http://schemas.microsoft.com/office/powerpoint/2010/main" val="224642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46F65-0C30-F488-C483-642CD39A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1C1033-04A6-A5ED-B6AB-2F431558C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7590" y="2127629"/>
            <a:ext cx="106950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enfermedades crónicas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han crecido sin control durante los últimos 25  años.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dos principales causas de muerte en México son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hipertensión y diabetes,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contribuyendo que seamos el  país de la OCDE con la más alta tasa de mortalidad prevenible.</a:t>
            </a:r>
          </a:p>
          <a:p>
            <a:pPr lvl="1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1/2 de los mexicanos mayores de 20 años tienen hipertensión</a:t>
            </a:r>
          </a:p>
          <a:p>
            <a:pPr lvl="1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18% tienen diabetes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30% y 50% de las personas con  hipertensión y diabetes no cuentan con un diagnóstico previo y solo la mitad cuentan con manejo médico  (40% de las consultas del el IMSS se destinan a tratar diabetes,  hipertensión arterial y falla renal).</a:t>
            </a:r>
          </a:p>
        </p:txBody>
      </p:sp>
    </p:spTree>
    <p:extLst>
      <p:ext uri="{BB962C8B-B14F-4D97-AF65-F5344CB8AC3E}">
        <p14:creationId xmlns:p14="http://schemas.microsoft.com/office/powerpoint/2010/main" val="129023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AA2FD9-55CA-4DD6-2D59-05A2A28257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0272" y="901771"/>
            <a:ext cx="6296297" cy="3215609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9933C7-5AA8-ABE5-C1C7-F2698C2B1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1445" y="501445"/>
            <a:ext cx="3232355" cy="5675518"/>
          </a:xfrm>
        </p:spPr>
        <p:txBody>
          <a:bodyPr>
            <a:norm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México el riesgo por la influenza aviar (H5N1) por el momento, es bajo.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Sin embargo la UNAM hace un llamado es a estar alertas porque podría afectar tanto al humano como al animal, e impactar en la producción de alimentos.</a:t>
            </a:r>
          </a:p>
          <a:p>
            <a:pPr marL="0" indent="0" algn="ctr">
              <a:buNone/>
            </a:pPr>
            <a:r>
              <a:rPr lang="es-MX" sz="1900" i="1" dirty="0">
                <a:latin typeface="Arial" panose="020B0604020202020204" pitchFamily="34" charset="0"/>
                <a:cs typeface="Arial" panose="020B0604020202020204" pitchFamily="34" charset="0"/>
              </a:rPr>
              <a:t>Programa Universitario de Investigación sobre Riesgos Epidemiológicos Emergentes de la UNAM, Mauricio Rodríguez Álvarez.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3EF39D-CD47-1EEC-A09E-EEA983164D3C}"/>
              </a:ext>
            </a:extLst>
          </p:cNvPr>
          <p:cNvSpPr txBox="1"/>
          <p:nvPr/>
        </p:nvSpPr>
        <p:spPr>
          <a:xfrm>
            <a:off x="668593" y="4226660"/>
            <a:ext cx="7452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6 de enero de 2025, el Departamento de Salud del Estado de Luisiana informó la primera muerte humana relacionada con la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influenza A(H5N1)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los Estados Unidos;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muerte corresponde al caso reportado previamente en el Estado de Luisiana el 14 de diciembre, quien había sido hospitalizado en estado crítico y fue el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primer caso humano de influenza A(H5N1), en Luisiana.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743B55-FDB0-A0F1-C257-F2E107338ED4}"/>
              </a:ext>
            </a:extLst>
          </p:cNvPr>
          <p:cNvSpPr txBox="1"/>
          <p:nvPr/>
        </p:nvSpPr>
        <p:spPr>
          <a:xfrm>
            <a:off x="2192594" y="235974"/>
            <a:ext cx="481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GRIPE AVIAR</a:t>
            </a:r>
          </a:p>
        </p:txBody>
      </p:sp>
    </p:spTree>
    <p:extLst>
      <p:ext uri="{BB962C8B-B14F-4D97-AF65-F5344CB8AC3E}">
        <p14:creationId xmlns:p14="http://schemas.microsoft.com/office/powerpoint/2010/main" val="4145436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2280" y="286603"/>
            <a:ext cx="9691279" cy="5209061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013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1357312"/>
            <a:ext cx="60007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9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1446BE4-E48D-0519-E399-3ED19A11C7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de abril, Dia Mundial de la Salud</a:t>
            </a:r>
            <a:b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“Corresponsabilidad Compartida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Bienestar de Todos, </a:t>
            </a:r>
            <a:b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 un Mundo Fragmentado</a:t>
            </a:r>
            <a:r>
              <a:rPr lang="es-MX" sz="2800" dirty="0">
                <a:solidFill>
                  <a:srgbClr val="FF0000"/>
                </a:solidFill>
              </a:rPr>
              <a:t>”.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ECD9EAF-8C33-4E72-FB58-19973E493C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2357" y="1694619"/>
            <a:ext cx="10515600" cy="48021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Para construir Sistemas Locales de Salud (SILOS), con la resiliencia aprendida durante el COVID-19 y habilitar espacios seguros, libres de riesgos contra la salud en escuelas e instituciones del Sistema Incorporado, 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requiere de la instalación de un Comité de Salud Escolar con asignación de responsables en las áreas de: 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Educación Física, 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Pedagogía, 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Psicología, 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Tutoría, 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profesores del área de la salud, 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Disciplina, 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Arte, 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del consultorio médico y 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representantes estudiantiles y/o de </a:t>
            </a: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padres de familia.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0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F3747-2F7A-58D3-E526-BE999C41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851" y="1370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de Mayo DÌA MUNDIAL DE LA SALUD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WEBINAR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Salu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-D-GIRE: “Sistema Incorporado Saludable”.</a:t>
            </a:r>
            <a:b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es-MX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al 10 de abril, de 19:00 a 21:00hrs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AD6BC0-944D-8A7A-E5F9-0CB4223C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25981" cy="4774340"/>
          </a:xfr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MX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Registro-salud.dgire@gmail.com.  </a:t>
            </a:r>
            <a:endParaRPr lang="es-MX" sz="1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MX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nombre de la institución, nombre del asistente, cargo y teléfono móvil)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B5692D9-294D-9FE1-1021-0EB456267D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69507" y="1445941"/>
          <a:ext cx="9973085" cy="419297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06444">
                  <a:extLst>
                    <a:ext uri="{9D8B030D-6E8A-4147-A177-3AD203B41FA5}">
                      <a16:colId xmlns:a16="http://schemas.microsoft.com/office/drawing/2014/main" val="3277201400"/>
                    </a:ext>
                  </a:extLst>
                </a:gridCol>
                <a:gridCol w="4190064">
                  <a:extLst>
                    <a:ext uri="{9D8B030D-6E8A-4147-A177-3AD203B41FA5}">
                      <a16:colId xmlns:a16="http://schemas.microsoft.com/office/drawing/2014/main" val="1420491674"/>
                    </a:ext>
                  </a:extLst>
                </a:gridCol>
                <a:gridCol w="3676577">
                  <a:extLst>
                    <a:ext uri="{9D8B030D-6E8A-4147-A177-3AD203B41FA5}">
                      <a16:colId xmlns:a16="http://schemas.microsoft.com/office/drawing/2014/main" val="280246297"/>
                    </a:ext>
                  </a:extLst>
                </a:gridCol>
              </a:tblGrid>
              <a:tr h="332492">
                <a:tc>
                  <a:txBody>
                    <a:bodyPr/>
                    <a:lstStyle/>
                    <a:p>
                      <a:r>
                        <a:rPr lang="es-MX" dirty="0"/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PONENTE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74390"/>
                  </a:ext>
                </a:extLst>
              </a:tr>
              <a:tr h="914352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Lunes 7 de abril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Riesgos JUVENILES</a:t>
                      </a:r>
                    </a:p>
                    <a:p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Diagnostico del Sistema Incorporado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Dra. Gloria Ornelas Hall</a:t>
                      </a: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 Sanitaria DGIRE</a:t>
                      </a:r>
                    </a:p>
                    <a:p>
                      <a:pPr fontAlgn="base"/>
                      <a:r>
                        <a:rPr lang="es-MX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Cuauhtémoc Solís Torres</a:t>
                      </a:r>
                    </a:p>
                    <a:p>
                      <a:pPr fontAlgn="base"/>
                      <a:r>
                        <a:rPr lang="es-MX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Dirección General</a:t>
                      </a:r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Atención a la Salud UNAM</a:t>
                      </a:r>
                      <a:endParaRPr lang="es-MX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0875"/>
                  </a:ext>
                </a:extLst>
              </a:tr>
              <a:tr h="74810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Martes 8 de abril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Trastornos de la nutrición</a:t>
                      </a:r>
                    </a:p>
                    <a:p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Prevención de riesgos emocionales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Ma. Erika Alvarado Márquez</a:t>
                      </a: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Jefatura de Nutrición HCV</a:t>
                      </a: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Dra. Martha Páramo Riestra</a:t>
                      </a: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Asesoría en Salud Mental DGIRE</a:t>
                      </a:r>
                      <a:endParaRPr lang="es-MX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460439"/>
                  </a:ext>
                </a:extLst>
              </a:tr>
              <a:tr h="914352">
                <a:tc>
                  <a:txBody>
                    <a:bodyPr/>
                    <a:lstStyle/>
                    <a:p>
                      <a:r>
                        <a:rPr lang="es-MX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Miércoles 9 de abril </a:t>
                      </a:r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Escolar Vive Saludable Vive Feliz</a:t>
                      </a:r>
                    </a:p>
                    <a:p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Promoción de la Salud Visual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Maestra Judith Cardona</a:t>
                      </a: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Vive Saludable Vive Feliz Gob. MEX</a:t>
                      </a: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Nancy Sol Espíndola</a:t>
                      </a: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Jefatura de Baja Visión HCV</a:t>
                      </a:r>
                      <a:endParaRPr lang="es-MX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225375"/>
                  </a:ext>
                </a:extLst>
              </a:tr>
              <a:tr h="117554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Jueves 10 de abril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Primeros auxilios escolares</a:t>
                      </a:r>
                    </a:p>
                    <a:p>
                      <a:endParaRPr lang="es-MX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Retos legales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 Israel </a:t>
                      </a:r>
                      <a:r>
                        <a:rPr lang="es-MX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Dayenali</a:t>
                      </a:r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Casanova</a:t>
                      </a: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Jefatura de Urgencias HCV</a:t>
                      </a: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Juan Francisco Villareal Solís</a:t>
                      </a:r>
                    </a:p>
                    <a:p>
                      <a:r>
                        <a:rPr lang="es-MX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Asesoría Legal DGIRE</a:t>
                      </a:r>
                      <a:endParaRPr lang="es-MX" sz="1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42238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44D6A76-30E2-B6D5-51CF-AC7305A1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20" y="258035"/>
            <a:ext cx="164606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1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96107" y="805426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00B0F0"/>
                </a:solidFill>
              </a:rPr>
              <a:t>PROGRAMA SALU-D-GIRE </a:t>
            </a:r>
            <a:r>
              <a:rPr lang="es-MX" b="1" dirty="0" smtClean="0">
                <a:solidFill>
                  <a:srgbClr val="00B0F0"/>
                </a:solidFill>
              </a:rPr>
              <a:t>2025</a:t>
            </a:r>
            <a:endParaRPr lang="es-MX" b="1" dirty="0">
              <a:solidFill>
                <a:srgbClr val="00B0F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8314592" y="2338267"/>
            <a:ext cx="2481262" cy="12271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MX" dirty="0"/>
              <a:t>SISTEMA INCORPORADO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415562" y="2365131"/>
            <a:ext cx="2461846" cy="11605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65077" y="2307860"/>
            <a:ext cx="2461846" cy="11605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87061" y="2633073"/>
            <a:ext cx="162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DGIRE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386388" y="2571518"/>
            <a:ext cx="174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94642" y="3705916"/>
            <a:ext cx="31036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Apoyo al Personal de DGIRE: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Identificación de Riesgos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Atención personalizada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Canalización 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Opotuna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Prevención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Promoción de la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DE ACTIVACIÓN Y AUTOCUIDADO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615962" y="3705916"/>
            <a:ext cx="35960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Apoyo a Responsables Sanitarios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Vinculación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Asesoría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Actualización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Contención de Riesgos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Promoción de la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DE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ACTIVACIÓN Y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AUTOCUIDADO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212015" y="3762879"/>
            <a:ext cx="34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Apoyo al Comité de Salud UNAM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212015" y="3762879"/>
            <a:ext cx="3399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Vinculación representante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Reporte de casos sospechosos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Reporte de casos confirmados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Actualización permanente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Difusión Preventiva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PROGRAMA DE VACUNACIÓN</a:t>
            </a:r>
          </a:p>
        </p:txBody>
      </p:sp>
    </p:spTree>
    <p:extLst>
      <p:ext uri="{BB962C8B-B14F-4D97-AF65-F5344CB8AC3E}">
        <p14:creationId xmlns:p14="http://schemas.microsoft.com/office/powerpoint/2010/main" val="118606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>
            <a:extLst>
              <a:ext uri="{FF2B5EF4-FFF2-40B4-BE49-F238E27FC236}">
                <a16:creationId xmlns:a16="http://schemas.microsoft.com/office/drawing/2014/main" id="{1DBD7FB6-56C6-2A6C-40D0-F29C0F3FEBC2}"/>
              </a:ext>
            </a:extLst>
          </p:cNvPr>
          <p:cNvSpPr/>
          <p:nvPr/>
        </p:nvSpPr>
        <p:spPr>
          <a:xfrm>
            <a:off x="2946438" y="133419"/>
            <a:ext cx="7441324" cy="66279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A8464A8-C548-F111-38EF-EEF1C3BA95C0}"/>
              </a:ext>
            </a:extLst>
          </p:cNvPr>
          <p:cNvSpPr/>
          <p:nvPr/>
        </p:nvSpPr>
        <p:spPr>
          <a:xfrm>
            <a:off x="3839818" y="744099"/>
            <a:ext cx="5812221" cy="550742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35A5333-A8CE-87F8-609E-8AD9E8EC597F}"/>
              </a:ext>
            </a:extLst>
          </p:cNvPr>
          <p:cNvSpPr/>
          <p:nvPr/>
        </p:nvSpPr>
        <p:spPr>
          <a:xfrm>
            <a:off x="4698124" y="2827283"/>
            <a:ext cx="1072055" cy="111409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3ADC780-A382-E5C8-E1B2-AAEDDC42D211}"/>
              </a:ext>
            </a:extLst>
          </p:cNvPr>
          <p:cNvSpPr/>
          <p:nvPr/>
        </p:nvSpPr>
        <p:spPr>
          <a:xfrm>
            <a:off x="4540028" y="1322140"/>
            <a:ext cx="4414345" cy="43513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FB448D3-2447-7F3C-0153-CBDADA20DBD7}"/>
              </a:ext>
            </a:extLst>
          </p:cNvPr>
          <p:cNvSpPr/>
          <p:nvPr/>
        </p:nvSpPr>
        <p:spPr>
          <a:xfrm>
            <a:off x="5332287" y="2154621"/>
            <a:ext cx="2827282" cy="28167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590D5DD-476B-2CAF-7139-E9FDD765ED4F}"/>
              </a:ext>
            </a:extLst>
          </p:cNvPr>
          <p:cNvSpPr/>
          <p:nvPr/>
        </p:nvSpPr>
        <p:spPr>
          <a:xfrm>
            <a:off x="5955382" y="2827283"/>
            <a:ext cx="1532797" cy="1471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82F653-9D0C-E864-E7A9-5672C08CBF75}"/>
              </a:ext>
            </a:extLst>
          </p:cNvPr>
          <p:cNvSpPr txBox="1"/>
          <p:nvPr/>
        </p:nvSpPr>
        <p:spPr>
          <a:xfrm>
            <a:off x="6073165" y="3170149"/>
            <a:ext cx="147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 DGIRE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E1418E-8C6B-3AD2-F29A-85CA05ECF117}"/>
              </a:ext>
            </a:extLst>
          </p:cNvPr>
          <p:cNvSpPr txBox="1"/>
          <p:nvPr/>
        </p:nvSpPr>
        <p:spPr>
          <a:xfrm>
            <a:off x="5332287" y="1740855"/>
            <a:ext cx="335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Responsables Sanitarios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FCE65B-148E-70A5-5065-1A4029676291}"/>
              </a:ext>
            </a:extLst>
          </p:cNvPr>
          <p:cNvSpPr txBox="1"/>
          <p:nvPr/>
        </p:nvSpPr>
        <p:spPr>
          <a:xfrm>
            <a:off x="6156811" y="2413517"/>
            <a:ext cx="277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Familiares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6E6CB59-8C13-6580-6EC4-9ED015EE4DDB}"/>
              </a:ext>
            </a:extLst>
          </p:cNvPr>
          <p:cNvSpPr txBox="1"/>
          <p:nvPr/>
        </p:nvSpPr>
        <p:spPr>
          <a:xfrm>
            <a:off x="5634206" y="954417"/>
            <a:ext cx="292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Alumnos y Familiares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3AA859-1CEC-5684-CBD8-AA26B9D25986}"/>
              </a:ext>
            </a:extLst>
          </p:cNvPr>
          <p:cNvSpPr txBox="1"/>
          <p:nvPr/>
        </p:nvSpPr>
        <p:spPr>
          <a:xfrm>
            <a:off x="5285698" y="411203"/>
            <a:ext cx="324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Consejo de Salud UNAM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48408" y="780535"/>
            <a:ext cx="2259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COMUNIDAD DGIRE</a:t>
            </a:r>
          </a:p>
        </p:txBody>
      </p:sp>
    </p:spTree>
    <p:extLst>
      <p:ext uri="{BB962C8B-B14F-4D97-AF65-F5344CB8AC3E}">
        <p14:creationId xmlns:p14="http://schemas.microsoft.com/office/powerpoint/2010/main" val="111236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C6787-BF3D-FE71-FB98-25CD6D7A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200837C-0A7E-24CD-734A-B561A5F6A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095" y="1690688"/>
            <a:ext cx="8185161" cy="20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54A22-1A8C-7DD3-C771-BEA7643A9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6DB72F-6739-B71F-2C1F-C912270CE3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53D1688F-02C4-FC9D-5EE2-C87F88CC2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96" y="640080"/>
            <a:ext cx="8909619" cy="54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5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2" y="624590"/>
            <a:ext cx="9326187" cy="5605294"/>
          </a:xfrm>
        </p:spPr>
      </p:pic>
    </p:spTree>
    <p:extLst>
      <p:ext uri="{BB962C8B-B14F-4D97-AF65-F5344CB8AC3E}">
        <p14:creationId xmlns:p14="http://schemas.microsoft.com/office/powerpoint/2010/main" val="338400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783</Words>
  <Application>Microsoft Office PowerPoint</Application>
  <PresentationFormat>Panorámica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Tahoma</vt:lpstr>
      <vt:lpstr>Tema de Office</vt:lpstr>
      <vt:lpstr>1_Tema de Office</vt:lpstr>
      <vt:lpstr>Retrospección</vt:lpstr>
      <vt:lpstr>2_Tema de Office</vt:lpstr>
      <vt:lpstr>3_Tema de Office</vt:lpstr>
      <vt:lpstr>Presentación de PowerPoint</vt:lpstr>
      <vt:lpstr>Presentación de PowerPoint</vt:lpstr>
      <vt:lpstr>7 de abril, Dia Mundial de la Salud “Corresponsabilidad Compartida  por el Bienestar de Todos,  ante un Mundo Fragmentado”.</vt:lpstr>
      <vt:lpstr>7 de Mayo DÌA MUNDIAL DE LA SALUD WEBINAR Salu-D-GIRE: “Sistema Incorporado Saludable”.                                                      7 al 10 de abril, de 19:00 a 21:00hrs</vt:lpstr>
      <vt:lpstr>PROGRAMA SALU-D-GIRE 2025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Prioridades de salud 2025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Conde de Valenciana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Responsables Sanitarios</dc:title>
  <dc:creator>jefatura epidemiologia</dc:creator>
  <cp:lastModifiedBy>Sede Centro Jefatura UVEH</cp:lastModifiedBy>
  <cp:revision>20</cp:revision>
  <dcterms:created xsi:type="dcterms:W3CDTF">2024-09-25T15:34:02Z</dcterms:created>
  <dcterms:modified xsi:type="dcterms:W3CDTF">2025-04-07T22:54:35Z</dcterms:modified>
</cp:coreProperties>
</file>